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3" r:id="rId4"/>
    <p:sldId id="271" r:id="rId5"/>
    <p:sldId id="274" r:id="rId6"/>
    <p:sldId id="264" r:id="rId7"/>
    <p:sldId id="276" r:id="rId8"/>
    <p:sldId id="258" r:id="rId9"/>
    <p:sldId id="277" r:id="rId10"/>
    <p:sldId id="278" r:id="rId11"/>
    <p:sldId id="279" r:id="rId12"/>
    <p:sldId id="280" r:id="rId13"/>
    <p:sldId id="281" r:id="rId14"/>
    <p:sldId id="270" r:id="rId15"/>
    <p:sldId id="26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F6C"/>
    <a:srgbClr val="00984A"/>
    <a:srgbClr val="008000"/>
    <a:srgbClr val="BEFF05"/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06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1CF4-9070-4EA6-AE81-0EFDFEBCCB2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21AA-AF0C-4DAA-84A5-1C24709D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90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0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hold these ideas in their minds as you experience the rest of the workshop</a:t>
            </a:r>
          </a:p>
          <a:p>
            <a:endParaRPr lang="en-US" dirty="0"/>
          </a:p>
          <a:p>
            <a:r>
              <a:rPr lang="en-US" dirty="0" smtClean="0"/>
              <a:t>every presentation and discussion will in some way be touching on these qualities</a:t>
            </a:r>
          </a:p>
          <a:p>
            <a:endParaRPr lang="en-US" dirty="0"/>
          </a:p>
          <a:p>
            <a:r>
              <a:rPr lang="en-US" dirty="0" smtClean="0"/>
              <a:t>point out how challenging these qualities will be for science to achieve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4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HIV is a journey, not a war</a:t>
            </a:r>
          </a:p>
          <a:p>
            <a:endParaRPr lang="en-US" dirty="0"/>
          </a:p>
          <a:p>
            <a:r>
              <a:rPr lang="en-US" dirty="0" smtClean="0"/>
              <a:t>We are building a road towards an HIV cure together</a:t>
            </a:r>
          </a:p>
          <a:p>
            <a:endParaRPr lang="en-US" dirty="0"/>
          </a:p>
          <a:p>
            <a:r>
              <a:rPr lang="en-US" dirty="0" smtClean="0"/>
              <a:t>Community can facilitate HIV cure research by providing advice about the design and implementation of research protocols</a:t>
            </a:r>
          </a:p>
          <a:p>
            <a:endParaRPr lang="en-US" dirty="0"/>
          </a:p>
          <a:p>
            <a:r>
              <a:rPr lang="en-US" dirty="0" smtClean="0"/>
              <a:t>Advocate for cure in their own communities, discuss the social meaning, ethical considerations, and economic consequences of HIV cure research with others</a:t>
            </a:r>
          </a:p>
          <a:p>
            <a:endParaRPr lang="en-US" dirty="0"/>
          </a:p>
          <a:p>
            <a:r>
              <a:rPr lang="en-US" dirty="0" smtClean="0"/>
              <a:t>Be a knowledgeable cure ally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Dream the impossible dream.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dream about a cure for HIV.</a:t>
            </a:r>
          </a:p>
          <a:p>
            <a:endParaRPr lang="en-US" dirty="0"/>
          </a:p>
          <a:p>
            <a:r>
              <a:rPr lang="en-US" dirty="0" smtClean="0"/>
              <a:t>The yellow brick road is probably one of the most famous metaphors in the English language.  </a:t>
            </a:r>
          </a:p>
          <a:p>
            <a:endParaRPr lang="en-US" dirty="0" smtClean="0"/>
          </a:p>
          <a:p>
            <a:r>
              <a:rPr lang="en-US" dirty="0" smtClean="0"/>
              <a:t>Symbolically it represents a course of action that a person takes believing that it will lead to good things. </a:t>
            </a:r>
          </a:p>
          <a:p>
            <a:endParaRPr lang="en-US" dirty="0" smtClean="0"/>
          </a:p>
          <a:p>
            <a:r>
              <a:rPr lang="en-US" dirty="0" smtClean="0"/>
              <a:t>It comes from the Yellow Brick Road in The Wizard of Oz which Dorothy and her friends follow to the Emerald City. </a:t>
            </a:r>
          </a:p>
          <a:p>
            <a:endParaRPr lang="en-US" dirty="0"/>
          </a:p>
          <a:p>
            <a:r>
              <a:rPr lang="en-US" dirty="0" smtClean="0"/>
              <a:t>Most of us see it as a symbol of the journey of life that everyone has to take, filled with thrills and dangers and holding the promise of something wonderful at journey's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21AA-AF0C-4DAA-84A5-1C24709D82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1520" y="58772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 HIV Cure</a:t>
            </a:r>
            <a:r>
              <a:rPr lang="en-GB" sz="16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with the Community Workshop</a:t>
            </a:r>
            <a:endParaRPr lang="en-GB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Amsterdam, Netherlands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804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" y="-99392"/>
            <a:ext cx="8424936" cy="5982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2708920"/>
            <a:ext cx="2380099" cy="238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effectLst>
                  <a:glow rad="2286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Building a Yellow Brick Road Towards A Cure</a:t>
            </a:r>
            <a:endParaRPr lang="en-GB" dirty="0">
              <a:solidFill>
                <a:srgbClr val="008000"/>
              </a:solidFill>
              <a:effectLst>
                <a:glow rad="228600">
                  <a:srgbClr val="FFFF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3886200"/>
            <a:ext cx="4928592" cy="175260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glow rad="469900">
                    <a:srgbClr val="FFFF00">
                      <a:alpha val="5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Michael Louella</a:t>
            </a:r>
            <a:endParaRPr lang="en-GB" dirty="0">
              <a:solidFill>
                <a:schemeClr val="accent3">
                  <a:lumMod val="75000"/>
                </a:schemeClr>
              </a:solidFill>
              <a:effectLst>
                <a:glow rad="469900">
                  <a:srgbClr val="FFFF00">
                    <a:alpha val="53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http://niagaranissan.com/wp-content/uploads/2018/03/vibrant-yellow-brick-road-clipart-majestic-cliparts-for-you-free.png"/>
          <p:cNvSpPr>
            <a:spLocks noChangeAspect="1" noChangeArrowheads="1"/>
          </p:cNvSpPr>
          <p:nvPr/>
        </p:nvSpPr>
        <p:spPr bwMode="auto">
          <a:xfrm>
            <a:off x="-1116632" y="165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://niagaranissan.com/wp-content/uploads/2018/03/vibrant-yellow-brick-road-clipart-majestic-cliparts-for-you-fre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48453" cy="54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2656" y="3501008"/>
            <a:ext cx="36004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?</a:t>
            </a:r>
            <a:endParaRPr lang="en-GB" sz="30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7520" y="573263"/>
            <a:ext cx="647251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HIV</a:t>
            </a:r>
            <a:endParaRPr lang="en-GB" sz="16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Image result for emerald cit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339712" cy="1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7834" y="590760"/>
            <a:ext cx="936104" cy="30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CURE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5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606" y="4588373"/>
            <a:ext cx="5976664" cy="1040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EFFECTIVE</a:t>
            </a:r>
            <a:endParaRPr lang="en-GB" sz="6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Image result for WIZARD OF OZ illustrationS CHARACTER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31" y="1124744"/>
            <a:ext cx="2554137" cy="37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48453" cy="5400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367520" y="573263"/>
            <a:ext cx="647251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HIV</a:t>
            </a:r>
            <a:endParaRPr lang="en-GB" sz="16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Image result for emerald cit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339712" cy="1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7834" y="590760"/>
            <a:ext cx="936104" cy="30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CURE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5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924944"/>
            <a:ext cx="5834378" cy="1609483"/>
          </a:xfrm>
          <a:prstGeom prst="rect">
            <a:avLst/>
          </a:prstGeom>
        </p:spPr>
      </p:pic>
      <p:pic>
        <p:nvPicPr>
          <p:cNvPr id="5124" name="Picture 4" descr="Image result for WIZARD OF OZ illustrationS CHARAC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3" y="766668"/>
            <a:ext cx="2584479" cy="42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48453" cy="54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2656" y="3501008"/>
            <a:ext cx="36004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?</a:t>
            </a:r>
            <a:endParaRPr lang="en-GB" sz="30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7520" y="573263"/>
            <a:ext cx="647251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HIV</a:t>
            </a:r>
            <a:endParaRPr lang="en-GB" sz="16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Image result for emerald cit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339712" cy="1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7834" y="590760"/>
            <a:ext cx="936104" cy="30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CURE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5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756592" y="2132856"/>
            <a:ext cx="7956376" cy="10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AFFORDABLE</a:t>
            </a:r>
            <a:endParaRPr lang="en-GB" sz="6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 descr="Image result for WIZARD OF OZ illustrationS CHARAC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01" y="895468"/>
            <a:ext cx="2088232" cy="38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48453" cy="54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2656" y="3501008"/>
            <a:ext cx="36004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?</a:t>
            </a:r>
            <a:endParaRPr lang="en-GB" sz="30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7520" y="573263"/>
            <a:ext cx="647251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HIV</a:t>
            </a:r>
            <a:endParaRPr lang="en-GB" sz="16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Image result for emerald cit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339712" cy="1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7834" y="590760"/>
            <a:ext cx="936104" cy="30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CURE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5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6512" y="1410224"/>
            <a:ext cx="7668344" cy="10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ACCESSIBLE</a:t>
            </a:r>
            <a:endParaRPr lang="en-GB" sz="6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61" y="404664"/>
            <a:ext cx="1714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ellow brick road projec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524" y="0"/>
            <a:ext cx="9190035" cy="64979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 descr="Image result for YOU ARE 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1010107" cy="17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yellow brick r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" r="-548" b="-457"/>
          <a:stretch/>
        </p:blipFill>
        <p:spPr bwMode="auto">
          <a:xfrm>
            <a:off x="-252536" y="-28286"/>
            <a:ext cx="9843244" cy="65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8" y="-5278"/>
            <a:ext cx="9151037" cy="6863278"/>
          </a:xfrm>
        </p:spPr>
      </p:pic>
    </p:spTree>
    <p:extLst>
      <p:ext uri="{BB962C8B-B14F-4D97-AF65-F5344CB8AC3E}">
        <p14:creationId xmlns:p14="http://schemas.microsoft.com/office/powerpoint/2010/main" val="98703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70708"/>
              </p:ext>
            </p:extLst>
          </p:nvPr>
        </p:nvGraphicFramePr>
        <p:xfrm>
          <a:off x="116130" y="1264528"/>
          <a:ext cx="8928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8904">
                  <a:extLst>
                    <a:ext uri="{9D8B030D-6E8A-4147-A177-3AD203B41FA5}">
                      <a16:colId xmlns:a16="http://schemas.microsoft.com/office/drawing/2014/main" val="1605867189"/>
                    </a:ext>
                  </a:extLst>
                </a:gridCol>
                <a:gridCol w="3079096">
                  <a:extLst>
                    <a:ext uri="{9D8B030D-6E8A-4147-A177-3AD203B41FA5}">
                      <a16:colId xmlns:a16="http://schemas.microsoft.com/office/drawing/2014/main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54701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2"/>
          <a:stretch/>
        </p:blipFill>
        <p:spPr>
          <a:xfrm>
            <a:off x="-36512" y="4072840"/>
            <a:ext cx="5688632" cy="244827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13" r="20000"/>
          <a:stretch/>
        </p:blipFill>
        <p:spPr>
          <a:xfrm>
            <a:off x="4283968" y="4072840"/>
            <a:ext cx="2776448" cy="244827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13" r="30571"/>
          <a:stretch/>
        </p:blipFill>
        <p:spPr>
          <a:xfrm>
            <a:off x="7055192" y="4072840"/>
            <a:ext cx="2053312" cy="24482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56176" y="-814916"/>
            <a:ext cx="1853664" cy="2007112"/>
            <a:chOff x="6083084" y="-975863"/>
            <a:chExt cx="1944216" cy="2200535"/>
          </a:xfrm>
        </p:grpSpPr>
        <p:pic>
          <p:nvPicPr>
            <p:cNvPr id="9218" name="Picture 2" descr="Image result for WIZARD OF OZ illustrationS CHARACTERS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61" r="71240" b="42729"/>
            <a:stretch/>
          </p:blipFill>
          <p:spPr bwMode="auto">
            <a:xfrm>
              <a:off x="6173347" y="-29096"/>
              <a:ext cx="1348563" cy="1247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285719" y="-486563"/>
              <a:ext cx="741581" cy="10810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3084" y="-975863"/>
              <a:ext cx="741581" cy="10810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7429212" y="954417"/>
              <a:ext cx="185395" cy="270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99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-7636"/>
            <a:ext cx="10019983" cy="64807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6084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8000"/>
                </a:solidFill>
              </a:rPr>
              <a:t>WHY </a:t>
            </a:r>
            <a:r>
              <a:rPr lang="en-US" b="1" dirty="0" smtClean="0">
                <a:solidFill>
                  <a:srgbClr val="008000"/>
                </a:solidFill>
              </a:rPr>
              <a:t>A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YELLOW BRICK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ROAD</a:t>
            </a:r>
            <a:r>
              <a:rPr lang="en-US" b="1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" name="AutoShape 2" descr="http://niagaranissan.com/wp-content/uploads/2018/03/extraordinary-yellow-brick-road-clipart-24.png"/>
          <p:cNvSpPr>
            <a:spLocks noChangeAspect="1" noChangeArrowheads="1"/>
          </p:cNvSpPr>
          <p:nvPr/>
        </p:nvSpPr>
        <p:spPr bwMode="auto">
          <a:xfrm>
            <a:off x="-972616" y="446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niagaranissan.com/wp-content/uploads/2018/03/extraordinary-yellow-brick-road-clipart-2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40003" cy="645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432048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8000"/>
                </a:solidFill>
              </a:rPr>
              <a:t>FORM INTO  	GROUPS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225" y="1753249"/>
            <a:ext cx="4725232" cy="4348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9000"/>
              </a:lnSpc>
              <a:spcAft>
                <a:spcPts val="600"/>
              </a:spcAft>
              <a:buAutoNum type="arabicPeriod"/>
            </a:pPr>
            <a:r>
              <a:rPr lang="en-US" sz="2800" b="1" kern="1400" dirty="0" smtClean="0">
                <a:effectLst>
                  <a:glow rad="127000">
                    <a:srgbClr val="FFFF00">
                      <a:alpha val="0"/>
                    </a:srgbClr>
                  </a:glow>
                </a:effectLst>
                <a:latin typeface="Calibri" panose="020F0502020204030204" pitchFamily="34" charset="0"/>
              </a:rPr>
              <a:t>EACH AISLE WILL BECOME A GROUP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2800" b="1" kern="1400" dirty="0" smtClean="0">
                <a:effectLst>
                  <a:glow rad="127000">
                    <a:srgbClr val="FFFF00">
                      <a:alpha val="0"/>
                    </a:srgbClr>
                  </a:glow>
                </a:effectLst>
                <a:latin typeface="Calibri" panose="020F0502020204030204" pitchFamily="34" charset="0"/>
              </a:rPr>
              <a:t>   2. EACH GROUP</a:t>
            </a:r>
            <a:r>
              <a:rPr lang="en-US" sz="2800" b="1" kern="1400" dirty="0">
                <a:effectLst>
                  <a:glow rad="127000">
                    <a:srgbClr val="FFFF00">
                      <a:alpha val="0"/>
                    </a:srgb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800" b="1" kern="1400" dirty="0" smtClean="0">
                <a:effectLst>
                  <a:glow rad="127000">
                    <a:srgbClr val="FFFF00">
                      <a:alpha val="0"/>
                    </a:srgbClr>
                  </a:glow>
                </a:effectLst>
                <a:latin typeface="Calibri" panose="020F0502020204030204" pitchFamily="34" charset="0"/>
              </a:rPr>
              <a:t>HAS AN 	APPOINTED LEADER</a:t>
            </a: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sz="2800" b="1" kern="1400" dirty="0" smtClean="0">
                <a:effectLst>
                  <a:glow rad="127000">
                    <a:srgbClr val="FFFF00">
                      <a:alpha val="0"/>
                    </a:srgbClr>
                  </a:glow>
                </a:effectLst>
                <a:latin typeface="Calibri" panose="020F0502020204030204" pitchFamily="34" charset="0"/>
              </a:rPr>
              <a:t>  		3. LOOK FOR YOUR 	       GROUP LEADER &amp;    		GATHER AROUND 			THEM</a:t>
            </a:r>
            <a:endParaRPr lang="en-US" sz="2800" b="1" kern="1400" dirty="0">
              <a:effectLst>
                <a:glow rad="127000">
                  <a:srgbClr val="FFFF00">
                    <a:alpha val="0"/>
                  </a:srgb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40003" cy="64533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88039"/>
            <a:ext cx="432048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8000"/>
                </a:solidFill>
              </a:rPr>
              <a:t>BRAINSTORM, </a:t>
            </a:r>
            <a:br>
              <a:rPr lang="en-US" b="1" i="1" dirty="0" smtClean="0">
                <a:solidFill>
                  <a:srgbClr val="008000"/>
                </a:solidFill>
              </a:rPr>
            </a:br>
            <a:r>
              <a:rPr lang="en-US" b="1" i="1" dirty="0" smtClean="0">
                <a:solidFill>
                  <a:srgbClr val="008000"/>
                </a:solidFill>
              </a:rPr>
              <a:t>    WRITE DOWN      	    &amp; RANK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260247"/>
            <a:ext cx="4824536" cy="454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sz="2800" kern="1400" dirty="0">
                <a:latin typeface="Calibri" panose="020F0502020204030204" pitchFamily="34" charset="0"/>
              </a:rPr>
              <a:t>1. </a:t>
            </a:r>
            <a:r>
              <a:rPr lang="en-US" sz="2800" b="1" kern="1400" dirty="0">
                <a:effectLst>
                  <a:glow rad="127000">
                    <a:srgbClr val="FF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800" b="1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COLLECT IDEAS FROM 	THE GROUP </a:t>
            </a:r>
            <a:r>
              <a:rPr lang="en-US" sz="2800" b="1" i="1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– QUICKLY!</a:t>
            </a:r>
            <a:endParaRPr lang="en-US" sz="2800" b="1" i="1" kern="1400" dirty="0">
              <a:effectLst>
                <a:glow rad="127000">
                  <a:schemeClr val="accent1">
                    <a:alpha val="6000"/>
                  </a:schemeClr>
                </a:glow>
              </a:effectLst>
              <a:latin typeface="Calibri" panose="020F0502020204030204" pitchFamily="34" charset="0"/>
            </a:endParaRPr>
          </a:p>
          <a:p>
            <a:r>
              <a:rPr lang="en-US" sz="2800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800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   2</a:t>
            </a:r>
            <a:r>
              <a:rPr lang="en-US" sz="2800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. </a:t>
            </a:r>
            <a:r>
              <a:rPr lang="en-US" sz="2800" b="1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800" b="1" dirty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HAVE </a:t>
            </a:r>
            <a:r>
              <a:rPr lang="en-US" sz="2800" b="1" dirty="0" smtClean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 </a:t>
            </a:r>
            <a:r>
              <a:rPr lang="en-US" sz="2800" b="1" dirty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GROUP DECIDE </a:t>
            </a:r>
            <a:r>
              <a:rPr lang="en-US" sz="2800" b="1" dirty="0" smtClean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	 	 WHAT </a:t>
            </a:r>
            <a:r>
              <a:rPr lang="en-US" sz="2800" b="1" dirty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ARE THEIR </a:t>
            </a:r>
            <a:endParaRPr lang="en-US" sz="2800" b="1" dirty="0" smtClean="0">
              <a:effectLst>
                <a:glow rad="127000">
                  <a:schemeClr val="accent1">
                    <a:alpha val="0"/>
                  </a:schemeClr>
                </a:glow>
              </a:effectLst>
            </a:endParaRPr>
          </a:p>
          <a:p>
            <a:r>
              <a:rPr lang="en-US" sz="2800" b="1" dirty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	 </a:t>
            </a:r>
            <a:r>
              <a:rPr lang="en-US" sz="2800" b="1" dirty="0" smtClean="0"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TOP </a:t>
            </a:r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</a:rPr>
              <a:t>5 ANSWERS </a:t>
            </a:r>
            <a:endParaRPr lang="en-US" sz="2800" dirty="0">
              <a:solidFill>
                <a:srgbClr val="FF0000"/>
              </a:solidFill>
              <a:effectLst>
                <a:glow rad="127000">
                  <a:schemeClr val="accent1">
                    <a:alpha val="0"/>
                  </a:schemeClr>
                </a:glow>
              </a:effectLst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sz="2800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     	3</a:t>
            </a:r>
            <a:r>
              <a:rPr lang="en-US" sz="2800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. </a:t>
            </a:r>
            <a:r>
              <a:rPr lang="en-US" sz="2800" b="1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2800" b="1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THEN HAVE GROUP 			RANK	THEM	</a:t>
            </a: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	</a:t>
            </a:r>
            <a:r>
              <a:rPr lang="en-US" sz="2800" b="1" i="1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		</a:t>
            </a:r>
            <a:r>
              <a:rPr lang="en-US" b="1" i="1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(</a:t>
            </a:r>
            <a:r>
              <a:rPr lang="en-US" b="1" i="1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most important </a:t>
            </a:r>
            <a:r>
              <a:rPr lang="en-US" b="1" i="1" kern="1400" dirty="0" smtClean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to least</a:t>
            </a:r>
            <a:r>
              <a:rPr lang="en-US" b="1" i="1" kern="1400" dirty="0"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) </a:t>
            </a:r>
            <a:endParaRPr lang="en-US" i="1" kern="1400" dirty="0">
              <a:effectLst>
                <a:glow rad="127000">
                  <a:schemeClr val="accent1">
                    <a:alpha val="6000"/>
                  </a:schemeClr>
                </a:glow>
              </a:effectLst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sz="800" kern="1400" dirty="0">
                <a:solidFill>
                  <a:srgbClr val="008000"/>
                </a:solidFill>
                <a:effectLst>
                  <a:glow rad="127000">
                    <a:schemeClr val="accent1">
                      <a:alpha val="6000"/>
                    </a:schemeClr>
                  </a:glow>
                </a:effectLst>
                <a:latin typeface="Calibri" panose="020F0502020204030204" pitchFamily="34" charset="0"/>
              </a:rPr>
              <a:t> </a:t>
            </a:r>
            <a:endParaRPr lang="en-US" sz="800" kern="1400" dirty="0">
              <a:solidFill>
                <a:srgbClr val="000000"/>
              </a:solidFill>
              <a:effectLst>
                <a:glow rad="127000">
                  <a:schemeClr val="accent1">
                    <a:alpha val="6000"/>
                  </a:schemeClr>
                </a:glow>
              </a:effectLst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40003" cy="64533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12" cy="50405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WHAT QUALITIES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SHOULD AN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IDEAL HIV CURE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HAVE?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40003" cy="64533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12" cy="50405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WHAT QUALITIES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SHOULD AN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IDEAL HIV CURE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HAVE?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95936" y="2996952"/>
            <a:ext cx="5306614" cy="3207600"/>
            <a:chOff x="3995936" y="2996952"/>
            <a:chExt cx="5306614" cy="3207600"/>
          </a:xfrm>
        </p:grpSpPr>
        <p:sp>
          <p:nvSpPr>
            <p:cNvPr id="6" name="TextBox 5"/>
            <p:cNvSpPr txBox="1"/>
            <p:nvPr/>
          </p:nvSpPr>
          <p:spPr>
            <a:xfrm>
              <a:off x="3995936" y="2996952"/>
              <a:ext cx="50405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“An ideal HIV cure should </a:t>
              </a:r>
            </a:p>
            <a:p>
              <a:r>
                <a:rPr lang="en-US" sz="2800" i="1" dirty="0" smtClean="0"/>
                <a:t>    be____.”</a:t>
              </a:r>
              <a:endParaRPr lang="en-US" sz="28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4312" y="4113076"/>
              <a:ext cx="480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“An ideal HIV cure should </a:t>
              </a:r>
            </a:p>
            <a:p>
              <a:r>
                <a:rPr lang="en-US" sz="2800" i="1" dirty="0"/>
                <a:t> </a:t>
              </a:r>
              <a:r>
                <a:rPr lang="en-US" sz="2800" i="1" dirty="0" smtClean="0"/>
                <a:t>       do _____.”</a:t>
              </a:r>
              <a:endParaRPr lang="en-US" sz="28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54722" y="5250445"/>
              <a:ext cx="4104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“An ideal HIV cure should   </a:t>
              </a:r>
            </a:p>
            <a:p>
              <a:r>
                <a:rPr lang="en-US" sz="2800" i="1" dirty="0"/>
                <a:t> </a:t>
              </a:r>
              <a:r>
                <a:rPr lang="en-US" sz="2800" i="1" dirty="0" smtClean="0"/>
                <a:t>          have ______. ”</a:t>
              </a:r>
              <a:endParaRPr 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6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24744"/>
            <a:ext cx="7048453" cy="54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980728"/>
            <a:ext cx="2664296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?</a:t>
            </a:r>
            <a:endParaRPr lang="en-GB" sz="40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7520" y="573263"/>
            <a:ext cx="647251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HIV</a:t>
            </a:r>
            <a:endParaRPr lang="en-GB" sz="16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Image result for emerald cit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339712" cy="1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7834" y="590760"/>
            <a:ext cx="936104" cy="30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CURE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5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26" y="4437112"/>
            <a:ext cx="2192772" cy="17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48453" cy="5400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367520" y="573263"/>
            <a:ext cx="647251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HIV</a:t>
            </a:r>
            <a:endParaRPr lang="en-GB" sz="16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Image result for emerald cit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339712" cy="1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7834" y="590760"/>
            <a:ext cx="936104" cy="30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CBF6C"/>
                </a:solidFill>
                <a:latin typeface="Arial Black" panose="020B0A04020102020204" pitchFamily="34" charset="0"/>
              </a:rPr>
              <a:t>CURE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500" dirty="0">
              <a:solidFill>
                <a:srgbClr val="0CBF6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91880" y="5373216"/>
            <a:ext cx="2808312" cy="10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SAFE</a:t>
            </a:r>
            <a:endParaRPr lang="en-GB" sz="6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Image result for WIZARD OF OZ illustrationS CHARAC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37" y="1772816"/>
            <a:ext cx="3357142" cy="37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339</Words>
  <Application>Microsoft Office PowerPoint</Application>
  <PresentationFormat>On-screen Show (4:3)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Building a Yellow Brick Road Towards A Cure</vt:lpstr>
      <vt:lpstr>Disclosure</vt:lpstr>
      <vt:lpstr>WHY A  YELLOW BRICK  ROAD?</vt:lpstr>
      <vt:lpstr>FORM INTO   GROUPS</vt:lpstr>
      <vt:lpstr>BRAINSTORM,      WRITE DOWN           &amp; RANK</vt:lpstr>
      <vt:lpstr>WHAT QUALITIES  SHOULD AN  IDEAL HIV CURE  HAVE?</vt:lpstr>
      <vt:lpstr>WHAT QUALITIES  SHOULD AN  IDEAL HIV CURE  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Rosanne Lamplough</cp:lastModifiedBy>
  <cp:revision>40</cp:revision>
  <dcterms:created xsi:type="dcterms:W3CDTF">2015-07-06T08:16:27Z</dcterms:created>
  <dcterms:modified xsi:type="dcterms:W3CDTF">2018-07-20T12:36:29Z</dcterms:modified>
</cp:coreProperties>
</file>